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3" r:id="rId4"/>
    <p:sldId id="277" r:id="rId5"/>
    <p:sldId id="260" r:id="rId6"/>
    <p:sldId id="286" r:id="rId7"/>
    <p:sldId id="287" r:id="rId8"/>
    <p:sldId id="288" r:id="rId9"/>
    <p:sldId id="289" r:id="rId10"/>
    <p:sldId id="265" r:id="rId11"/>
    <p:sldId id="266" r:id="rId12"/>
    <p:sldId id="267" r:id="rId1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685" autoAdjust="0"/>
  </p:normalViewPr>
  <p:slideViewPr>
    <p:cSldViewPr>
      <p:cViewPr varScale="1">
        <p:scale>
          <a:sx n="85" d="100"/>
          <a:sy n="85" d="100"/>
        </p:scale>
        <p:origin x="-6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fld id="{4D80A5B1-AF8D-4FA2-939A-C51D6E13CC48}" type="datetimeFigureOut">
              <a:rPr lang="en-US"/>
              <a:pPr>
                <a:defRPr/>
              </a:pPr>
              <a:t>8/6/2013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fld id="{2ADE01B0-5300-4EB1-B19E-558904756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02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Here are a few of the reasons why digital mammography is an improvement over film screen &amp; CR mammography.</a:t>
            </a:r>
          </a:p>
          <a:p>
            <a:r>
              <a:rPr lang="en-US" b="1" smtClean="0"/>
              <a:t>Lower Patient Dose</a:t>
            </a:r>
          </a:p>
          <a:p>
            <a:r>
              <a:rPr lang="en-US" smtClean="0"/>
              <a:t>Digital mammography delivers 30%-40% lower dose compared to screen-film and CR mammography</a:t>
            </a:r>
          </a:p>
          <a:p>
            <a:r>
              <a:rPr lang="en-US" b="1" smtClean="0"/>
              <a:t>Enhanced Patient Care</a:t>
            </a:r>
          </a:p>
          <a:p>
            <a:r>
              <a:rPr lang="en-US" smtClean="0"/>
              <a:t>Elimination of need for technologists to leave exam room to process films provides uninterrupted patient contact</a:t>
            </a:r>
          </a:p>
          <a:p>
            <a:r>
              <a:rPr lang="en-US" smtClean="0"/>
              <a:t>Radiologist can quickly view a digital study</a:t>
            </a:r>
          </a:p>
          <a:p>
            <a:r>
              <a:rPr lang="en-US" smtClean="0"/>
              <a:t>Needle localizations can be completed in an average of 12 minutes</a:t>
            </a:r>
          </a:p>
          <a:p>
            <a:r>
              <a:rPr lang="en-US" b="1" smtClean="0"/>
              <a:t>Elimination of Lost Films</a:t>
            </a:r>
          </a:p>
          <a:p>
            <a:r>
              <a:rPr lang="en-US" smtClean="0"/>
              <a:t>Redundant storage of digital exams eliminates possibility </a:t>
            </a:r>
            <a:br>
              <a:rPr lang="en-US" smtClean="0"/>
            </a:br>
            <a:r>
              <a:rPr lang="en-US" smtClean="0"/>
              <a:t>of lost images</a:t>
            </a:r>
          </a:p>
          <a:p>
            <a:r>
              <a:rPr lang="en-US" smtClean="0"/>
              <a:t>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5300A5-A37C-44FD-B29D-88EB73CEF3D9}" type="slidenum">
              <a:rPr lang="en-US" smtClean="0">
                <a:ea typeface="ＭＳ Ｐゴシック" pitchFamily="-112" charset="-128"/>
              </a:rPr>
              <a:pPr/>
              <a:t>3</a:t>
            </a:fld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202B5726-C4F0-4C2E-A09D-D29BBDEEA42E}" type="datetime8">
              <a:rPr lang="en-US" smtClean="0">
                <a:ea typeface="ＭＳ Ｐゴシック" pitchFamily="-112" charset="-128"/>
              </a:rPr>
              <a:pPr/>
              <a:t>8/6/2013 2:22 PM</a:t>
            </a:fld>
            <a:endParaRPr lang="en-US" smtClean="0">
              <a:ea typeface="ＭＳ Ｐゴシック" pitchFamily="-112" charset="-128"/>
            </a:endParaRP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-112" charset="-128"/>
              </a:rPr>
              <a:t>hurricane\Investor Relations Pres\Hurricane Cyclone IR Presentation 28.PPT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F9D42B-8702-4E4E-B266-BEFCD90EFC68}" type="slidenum">
              <a:rPr lang="en-US" smtClean="0">
                <a:ea typeface="ＭＳ Ｐゴシック" pitchFamily="-112" charset="-128"/>
              </a:rPr>
              <a:pPr/>
              <a:t>12</a:t>
            </a:fld>
            <a:endParaRPr lang="en-US" smtClean="0">
              <a:ea typeface="ＭＳ Ｐゴシック" pitchFamily="-112" charset="-128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What is Digital Mammography?</a:t>
            </a:r>
          </a:p>
          <a:p>
            <a:r>
              <a:rPr lang="en-US" smtClean="0"/>
              <a:t>Digital mammography uses x-ray generators and x-ray tubes to produce an x-ray beam.  This is the same method that was utilized for film/screen mammography.</a:t>
            </a:r>
          </a:p>
          <a:p>
            <a:r>
              <a:rPr lang="en-US" smtClean="0"/>
              <a:t>The difference is how the detector receives the x-ray beam.  The x-ray beam is converted into digital information; this electronic information can be stored, transmitted, displayed and manipulated electronically.</a:t>
            </a:r>
          </a:p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1F5AA3-3F6E-4C47-A6AB-518DECECDA8C}" type="slidenum">
              <a:rPr lang="en-US" smtClean="0">
                <a:ea typeface="ＭＳ Ｐゴシック" pitchFamily="-112" charset="-128"/>
              </a:rPr>
              <a:pPr/>
              <a:t>4</a:t>
            </a:fld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mammography technologist will position the patient for the examination.  (CLICK 3 times to display detector)The patient’s breast is placed on top of the digital detector.</a:t>
            </a:r>
          </a:p>
          <a:p>
            <a:r>
              <a:rPr lang="en-US" smtClean="0"/>
              <a:t>Using the acquisition computer, (CLICK 3 times to display)  the technologist will begin acquiring the image.  The x-ray beam is generated (CLICK 3 times) and the information is sent back to the acquisition computer.</a:t>
            </a:r>
          </a:p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5CE50D-EBE6-4EA3-8CEF-6D4A1678E534}" type="slidenum">
              <a:rPr lang="en-US" smtClean="0">
                <a:ea typeface="ＭＳ Ｐゴシック" pitchFamily="-112" charset="-128"/>
              </a:rPr>
              <a:pPr/>
              <a:t>5</a:t>
            </a:fld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After the mammography technologist has acquired the mammography images, the images are sent electronically to the radiologist’s softcopy display.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FAE41F-A0C8-4193-B5D9-563B3A20C110}" type="slidenum">
              <a:rPr lang="en-US" smtClean="0">
                <a:solidFill>
                  <a:srgbClr val="000000"/>
                </a:solidFill>
                <a:ea typeface="ＭＳ Ｐゴシック" pitchFamily="-112" charset="-128"/>
              </a:rPr>
              <a:pPr/>
              <a:t>6</a:t>
            </a:fld>
            <a:endParaRPr lang="en-US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These two images represent the difference in image quality between a digital mammography and a screen-film mammography.</a:t>
            </a:r>
          </a:p>
          <a:p>
            <a:r>
              <a:rPr lang="en-US" smtClean="0"/>
              <a:t>The structures of the breast tissue are well defined with digital mammography.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155995-9197-4DFB-A5F6-8AC4D41D7AB0}" type="slidenum">
              <a:rPr lang="en-US" smtClean="0">
                <a:ea typeface="ＭＳ Ｐゴシック" pitchFamily="-112" charset="-128"/>
              </a:rPr>
              <a:pPr/>
              <a:t>7</a:t>
            </a:fld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Here is another example of improved image quality with digital mammography.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CBFE22-2F0C-487C-AA32-E4E0A286C954}" type="slidenum">
              <a:rPr lang="en-US" smtClean="0">
                <a:ea typeface="ＭＳ Ｐゴシック" pitchFamily="-112" charset="-128"/>
              </a:rPr>
              <a:pPr/>
              <a:t>8</a:t>
            </a:fld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 digital mammography system still allows for traditional imaging, but one of the benefits for the radiologist is the availability of tools for reviewing the digital mammography images.</a:t>
            </a:r>
          </a:p>
          <a:p>
            <a:r>
              <a:rPr lang="en-US" smtClean="0"/>
              <a:t>At the softcopy review workstation, the radiologist is able to electronically magnify areas within the breast for a closer review.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466685-AD91-4ED8-AD0D-D6279121F714}" type="slidenum">
              <a:rPr lang="en-US" smtClean="0">
                <a:ea typeface="ＭＳ Ｐゴシック" pitchFamily="-112" charset="-128"/>
              </a:rPr>
              <a:pPr/>
              <a:t>9</a:t>
            </a:fld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0E6E36-0146-49EC-8F6F-4EE56C5F9340}" type="slidenum">
              <a:rPr lang="en-US" smtClean="0">
                <a:ea typeface="ＭＳ Ｐゴシック" pitchFamily="-112" charset="-128"/>
              </a:rPr>
              <a:pPr/>
              <a:t>10</a:t>
            </a:fld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571376-B1E3-47C6-855B-49D18386E1FC}" type="slidenum">
              <a:rPr lang="en-US" smtClean="0">
                <a:ea typeface="ＭＳ Ｐゴシック" pitchFamily="-112" charset="-128"/>
              </a:rPr>
              <a:pPr/>
              <a:t>11</a:t>
            </a:fld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v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606060"/>
                </a:solidFill>
              </a:defRPr>
            </a:lvl1pPr>
            <a:lvl2pPr>
              <a:defRPr>
                <a:solidFill>
                  <a:srgbClr val="606060"/>
                </a:solidFill>
              </a:defRPr>
            </a:lvl2pPr>
            <a:lvl3pPr>
              <a:defRPr>
                <a:solidFill>
                  <a:srgbClr val="606060"/>
                </a:solidFill>
              </a:defRPr>
            </a:lvl3pPr>
            <a:lvl4pPr>
              <a:defRPr>
                <a:solidFill>
                  <a:srgbClr val="606060"/>
                </a:solidFill>
              </a:defRPr>
            </a:lvl4pPr>
            <a:lvl5pPr>
              <a:defRPr>
                <a:solidFill>
                  <a:srgbClr val="606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57200" y="45720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cap="all">
                <a:solidFill>
                  <a:schemeClr val="bg1"/>
                </a:solidFill>
                <a:latin typeface="+mj-lt"/>
                <a:ea typeface="+mj-ea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858000" cy="4343400"/>
          </a:xfrm>
        </p:spPr>
        <p:txBody>
          <a:bodyPr/>
          <a:lstStyle>
            <a:lvl1pPr>
              <a:buClr>
                <a:srgbClr val="6A98BA"/>
              </a:buClr>
              <a:buFont typeface="Arial"/>
              <a:buChar char="•"/>
              <a:defRPr sz="2000"/>
            </a:lvl1pPr>
            <a:lvl2pPr>
              <a:buClr>
                <a:srgbClr val="6A98BA"/>
              </a:buClr>
              <a:buFont typeface="Arial"/>
              <a:buChar char="•"/>
              <a:defRPr sz="1800"/>
            </a:lvl2pPr>
            <a:lvl3pPr>
              <a:buClr>
                <a:srgbClr val="6A98BA"/>
              </a:buClr>
              <a:buFont typeface="Arial"/>
              <a:buChar char="•"/>
              <a:defRPr sz="1600"/>
            </a:lvl3pPr>
            <a:lvl4pPr>
              <a:buClr>
                <a:srgbClr val="6A98BA"/>
              </a:buClr>
              <a:buFont typeface="Arial"/>
              <a:buChar char="•"/>
              <a:defRPr sz="1400"/>
            </a:lvl4pPr>
            <a:lvl5pPr>
              <a:buClr>
                <a:srgbClr val="6A98BA"/>
              </a:buClr>
              <a:buFont typeface="Arial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57200" y="45720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cap="all">
                <a:solidFill>
                  <a:schemeClr val="bg1"/>
                </a:solidFill>
                <a:latin typeface="+mj-lt"/>
                <a:ea typeface="+mj-ea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6A98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6A98BA"/>
              </a:buClr>
              <a:buFont typeface="Arial"/>
              <a:buChar char="•"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>
              <a:buClr>
                <a:srgbClr val="6A98BA"/>
              </a:buClr>
              <a:buFont typeface="Arial"/>
              <a:buChar char="•"/>
              <a:defRPr sz="1600">
                <a:solidFill>
                  <a:schemeClr val="bg2">
                    <a:lumMod val="75000"/>
                  </a:schemeClr>
                </a:solidFill>
              </a:defRPr>
            </a:lvl2pPr>
            <a:lvl3pPr>
              <a:buClr>
                <a:srgbClr val="6A98BA"/>
              </a:buClr>
              <a:buFont typeface="Arial"/>
              <a:buChar char="•"/>
              <a:defRPr sz="1400">
                <a:solidFill>
                  <a:schemeClr val="bg2">
                    <a:lumMod val="75000"/>
                  </a:schemeClr>
                </a:solidFill>
              </a:defRPr>
            </a:lvl3pPr>
            <a:lvl4pPr>
              <a:buClr>
                <a:srgbClr val="6A98BA"/>
              </a:buClr>
              <a:buFont typeface="Arial"/>
              <a:buChar char="•"/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buClr>
                <a:srgbClr val="6A98BA"/>
              </a:buClr>
              <a:buFont typeface="Arial"/>
              <a:buChar char="•"/>
              <a:defRPr sz="12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6A98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buClr>
                <a:srgbClr val="6A98BA"/>
              </a:buClr>
              <a:buFont typeface="Arial"/>
              <a:buChar char="•"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>
              <a:buClr>
                <a:srgbClr val="6A98BA"/>
              </a:buClr>
              <a:buFont typeface="Arial"/>
              <a:buChar char="•"/>
              <a:defRPr sz="1600">
                <a:solidFill>
                  <a:schemeClr val="bg2">
                    <a:lumMod val="75000"/>
                  </a:schemeClr>
                </a:solidFill>
              </a:defRPr>
            </a:lvl2pPr>
            <a:lvl3pPr>
              <a:buClr>
                <a:srgbClr val="6A98BA"/>
              </a:buClr>
              <a:buFont typeface="Arial"/>
              <a:buChar char="•"/>
              <a:defRPr sz="1400">
                <a:solidFill>
                  <a:schemeClr val="bg2">
                    <a:lumMod val="75000"/>
                  </a:schemeClr>
                </a:solidFill>
              </a:defRPr>
            </a:lvl3pPr>
            <a:lvl4pPr>
              <a:buClr>
                <a:srgbClr val="6A98BA"/>
              </a:buClr>
              <a:buFont typeface="Arial"/>
              <a:buChar char="•"/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buClr>
                <a:srgbClr val="6A98BA"/>
              </a:buClr>
              <a:buFont typeface="Arial"/>
              <a:buChar char="•"/>
              <a:defRPr sz="12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99431"/>
            <a:ext cx="4041775" cy="4244169"/>
          </a:xfrm>
        </p:spPr>
        <p:txBody>
          <a:bodyPr/>
          <a:lstStyle>
            <a:lvl1pPr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8580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6858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45" r:id="rId2"/>
    <p:sldLayoutId id="2147483846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4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cap="all">
          <a:solidFill>
            <a:schemeClr val="bg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-80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-80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-80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-80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98BA"/>
        </a:buClr>
        <a:buFont typeface="Arial" charset="0"/>
        <a:buChar char="•"/>
        <a:defRPr sz="2000">
          <a:solidFill>
            <a:srgbClr val="606060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A98BA"/>
        </a:buClr>
        <a:buFont typeface="Arial" charset="0"/>
        <a:buChar char="•"/>
        <a:defRPr>
          <a:solidFill>
            <a:srgbClr val="60606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A98BA"/>
        </a:buClr>
        <a:buFont typeface="Arial" charset="0"/>
        <a:buChar char="•"/>
        <a:defRPr sz="1600">
          <a:solidFill>
            <a:srgbClr val="60606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A98BA"/>
        </a:buClr>
        <a:buFont typeface="Arial" charset="0"/>
        <a:buChar char="•"/>
        <a:defRPr sz="1400">
          <a:solidFill>
            <a:srgbClr val="60606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A98BA"/>
        </a:buClr>
        <a:buFont typeface="Arial" charset="0"/>
        <a:buChar char="•"/>
        <a:defRPr sz="1400">
          <a:solidFill>
            <a:srgbClr val="60606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91100"/>
            <a:ext cx="6858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Why Digital Mammography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53100"/>
            <a:ext cx="6400800" cy="4953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&lt;Facility name&gt;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953000"/>
            <a:ext cx="53038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6A98BA"/>
                </a:solidFill>
                <a:latin typeface="Calibri" pitchFamily="34" charset="0"/>
              </a:rPr>
              <a:t>Why Digital Mammography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Hologic Proprietary – Educational Training – July 2013 - MISC-01427  </a:t>
            </a:r>
            <a:r>
              <a:rPr lang="en-US" dirty="0"/>
              <a:t>Rev 002</a:t>
            </a:r>
            <a:endParaRPr lang="en-US" dirty="0" smtClean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1447800"/>
            <a:ext cx="65532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We chose the digital mammography system that delivers:  </a:t>
            </a:r>
          </a:p>
          <a:p>
            <a:pPr lvl="1" eaLnBrk="1" hangingPunct="1"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Optimal resolution</a:t>
            </a:r>
          </a:p>
          <a:p>
            <a:pPr lvl="1" eaLnBrk="1" hangingPunct="1"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Lower patient dose with no compromise in image quality</a:t>
            </a:r>
          </a:p>
          <a:p>
            <a:pPr lvl="1" eaLnBrk="1" hangingPunct="1"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Emphasis on patient comfort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9220" name="Picture 5" descr="Selenia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070" y="2093912"/>
            <a:ext cx="2716911" cy="3773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858000" cy="6858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Why (name of practice)?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0825"/>
            <a:ext cx="8915400" cy="1044575"/>
          </a:xfrm>
        </p:spPr>
        <p:txBody>
          <a:bodyPr/>
          <a:lstStyle/>
          <a:p>
            <a:pPr eaLnBrk="1" hangingPunct="1"/>
            <a:r>
              <a:rPr lang="en-US" sz="3200" cap="none" dirty="0" smtClean="0">
                <a:latin typeface="Calibri" pitchFamily="34" charset="0"/>
              </a:rPr>
              <a:t>IMAGE IS EVERYTHING...Especially In Mammography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82725"/>
            <a:ext cx="8458200" cy="4384675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Mammography requires images of the highest resolution and contrast for the detection of cancer at the earliest stages</a:t>
            </a:r>
          </a:p>
          <a:p>
            <a:pPr eaLnBrk="1" hangingPunct="1">
              <a:lnSpc>
                <a:spcPct val="105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Our digital mammography system provides the latest technological advances available to ensure superb image quality</a:t>
            </a:r>
          </a:p>
          <a:p>
            <a:pPr lvl="1" eaLnBrk="1" hangingPunct="1">
              <a:lnSpc>
                <a:spcPct val="105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Direct capture digital detector completely eliminates the image-degrading effects of light diffusion, for preservation of image sharpness</a:t>
            </a:r>
          </a:p>
          <a:p>
            <a:pPr lvl="1" eaLnBrk="1" hangingPunct="1">
              <a:lnSpc>
                <a:spcPct val="105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Exclusive High Transmission Cellular Grid reduces radiation scatter in two directions and enables 70% - 80% transmission of primary beam, compared to conventional grids that provide only 50% transmission    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Jupiter23291982_small"/>
          <p:cNvPicPr>
            <a:picLocks noChangeAspect="1" noChangeArrowheads="1"/>
          </p:cNvPicPr>
          <p:nvPr/>
        </p:nvPicPr>
        <p:blipFill>
          <a:blip r:embed="rId3" cstate="print"/>
          <a:srcRect l="8900" r="2252"/>
          <a:stretch>
            <a:fillRect/>
          </a:stretch>
        </p:blipFill>
        <p:spPr bwMode="auto">
          <a:xfrm>
            <a:off x="0" y="0"/>
            <a:ext cx="92075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5827" name="Rectangle 3"/>
          <p:cNvSpPr>
            <a:spLocks noGrp="1" noChangeArrowheads="1"/>
          </p:cNvSpPr>
          <p:nvPr>
            <p:ph idx="1"/>
          </p:nvPr>
        </p:nvSpPr>
        <p:spPr>
          <a:xfrm>
            <a:off x="-300038" y="1268413"/>
            <a:ext cx="5092701" cy="1776412"/>
          </a:xfrm>
        </p:spPr>
        <p:txBody>
          <a:bodyPr/>
          <a:lstStyle/>
          <a:p>
            <a:pPr marL="609600" indent="-34925" eaLnBrk="1" hangingPunct="1">
              <a:spcBef>
                <a:spcPct val="0"/>
              </a:spcBef>
              <a:buFontTx/>
              <a:buNone/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Encourage Someone </a:t>
            </a:r>
            <a:b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 Love To Have Her Annual Mammogram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609600" indent="-34925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endParaRPr lang="en-US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3900" lvl="1" indent="28575" eaLnBrk="1" hangingPunct="1">
              <a:lnSpc>
                <a:spcPct val="105000"/>
              </a:lnSpc>
              <a:defRPr/>
            </a:pPr>
            <a:endParaRPr lang="en-US" baseline="30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34925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34925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34925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Hologic Proprietary – Educational Training – July 2013 - MISC-01427  Rev 002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09575" y="1563688"/>
            <a:ext cx="8229600" cy="48133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(Name of Practice) delivers the highest quality patient care available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Dedicated staff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Commitment to patient care and comfort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Comfortable, easily accessible facility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State-of-the-art technology, including digital mammography</a:t>
            </a:r>
          </a:p>
          <a:p>
            <a:pPr marL="457200" lvl="1" indent="0" eaLnBrk="1" hangingPunct="1">
              <a:buFont typeface="Arial"/>
              <a:buNone/>
              <a:defRPr/>
            </a:pPr>
            <a:endParaRPr lang="en-US" sz="2800" dirty="0" smtClean="0">
              <a:solidFill>
                <a:srgbClr val="000099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5720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cap="all">
                <a:solidFill>
                  <a:schemeClr val="bg1"/>
                </a:solidFill>
                <a:latin typeface="+mj-lt"/>
                <a:ea typeface="+mj-ea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r>
              <a:rPr lang="en-US" sz="3600" kern="0" dirty="0" smtClean="0">
                <a:latin typeface="Calibri" pitchFamily="34" charset="0"/>
              </a:rPr>
              <a:t>Why (name of practice)?</a:t>
            </a:r>
            <a:endParaRPr lang="en-US" sz="3600" kern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1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506538"/>
            <a:ext cx="8748712" cy="497046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Lower Patient Dose</a:t>
            </a:r>
          </a:p>
          <a:p>
            <a:pPr lvl="1" eaLnBrk="1" hangingPunct="1">
              <a:spcBef>
                <a:spcPct val="5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Digital mammography delivers 30%-40% lower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dose over film &amp; CR (Computed Radiography)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0" indent="0" eaLnBrk="1" hangingPunct="1">
              <a:spcBef>
                <a:spcPct val="5000"/>
              </a:spcBef>
              <a:buNone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Enhanced Patient Care</a:t>
            </a:r>
          </a:p>
          <a:p>
            <a:pPr lvl="1" eaLnBrk="1" hangingPunct="1">
              <a:spcBef>
                <a:spcPct val="5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Improved workflow for the patient, technologist and radiologist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Needle localizations can be completed in an </a:t>
            </a: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average </a:t>
            </a: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/>
            </a:r>
            <a:b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</a:b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of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12 minutes</a:t>
            </a:r>
          </a:p>
          <a:p>
            <a:pPr marL="0" indent="0" eaLnBrk="1" hangingPunct="1">
              <a:buNone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Elimination of Lost Films</a:t>
            </a:r>
          </a:p>
          <a:p>
            <a:pPr lvl="1" eaLnBrk="1" hangingPunct="1">
              <a:spcBef>
                <a:spcPct val="5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Redundant storage of digital exams eliminates possibility of lost images</a:t>
            </a:r>
          </a:p>
          <a:p>
            <a:pPr lvl="1" eaLnBrk="1" hangingPunct="1">
              <a:spcBef>
                <a:spcPct val="5000"/>
              </a:spcBef>
              <a:buFont typeface="Arial" charset="0"/>
              <a:buNone/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093" y="304800"/>
            <a:ext cx="7924800" cy="981075"/>
          </a:xfrm>
        </p:spPr>
        <p:txBody>
          <a:bodyPr/>
          <a:lstStyle/>
          <a:p>
            <a:pPr eaLnBrk="1" hangingPunct="1"/>
            <a:r>
              <a:rPr lang="en-US" sz="3600" cap="none" dirty="0" smtClean="0">
                <a:latin typeface="Calibri" pitchFamily="34" charset="0"/>
              </a:rPr>
              <a:t>WHY DIGITAL </a:t>
            </a:r>
            <a:r>
              <a:rPr lang="en-US" sz="3600" cap="none" dirty="0" smtClean="0">
                <a:latin typeface="Calibri" pitchFamily="34" charset="0"/>
              </a:rPr>
              <a:t>MAMMOGRAPHY?</a:t>
            </a:r>
            <a:endParaRPr lang="en-US" sz="3600" cap="none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093" y="304800"/>
            <a:ext cx="7924800" cy="981075"/>
          </a:xfrm>
        </p:spPr>
        <p:txBody>
          <a:bodyPr/>
          <a:lstStyle/>
          <a:p>
            <a:pPr eaLnBrk="1" hangingPunct="1"/>
            <a:r>
              <a:rPr lang="en-US" sz="3600" cap="none" dirty="0" smtClean="0">
                <a:latin typeface="Calibri" pitchFamily="34" charset="0"/>
              </a:rPr>
              <a:t>WHAT IS DIGITAL MAMMOGRAPHY?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70163"/>
            <a:ext cx="5257800" cy="33734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X-ray beam is converted into digital information which can be stored electronically, transmitted, displayed, analyzed and manipulated in a number of ways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dirty="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09600" y="1492250"/>
            <a:ext cx="7620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Utilizes traditional X-ray generators and tubes to produce an X-ray beam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5075" y="2667000"/>
            <a:ext cx="40894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57200" y="6278563"/>
            <a:ext cx="5562600" cy="365125"/>
          </a:xfrm>
        </p:spPr>
        <p:txBody>
          <a:bodyPr/>
          <a:lstStyle/>
          <a:p>
            <a:r>
              <a:rPr lang="en-US" dirty="0" smtClean="0"/>
              <a:t>Hologic Proprietary – Educational Training – July 2013 - MISC-01427  Rev 002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SeleniaD1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338" y="1447800"/>
            <a:ext cx="5046662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SeleniaD_Console_close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1" y="3200400"/>
            <a:ext cx="1652587" cy="2208212"/>
          </a:xfrm>
          <a:prstGeom prst="round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4150" y="5422900"/>
            <a:ext cx="25304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Acquisition computer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>
            <a:off x="1905000" y="3873500"/>
            <a:ext cx="609600" cy="0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828800"/>
            <a:ext cx="109696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714750"/>
            <a:ext cx="17494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08725" y="5438775"/>
            <a:ext cx="2430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Digital detector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6019800" y="3773488"/>
            <a:ext cx="457200" cy="493712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6248400" y="2286000"/>
            <a:ext cx="762000" cy="76200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405563" y="1371600"/>
            <a:ext cx="197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X-ray source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14093" y="304800"/>
            <a:ext cx="7924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cap="all">
                <a:solidFill>
                  <a:schemeClr val="bg1"/>
                </a:solidFill>
                <a:latin typeface="+mj-lt"/>
                <a:ea typeface="+mj-ea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eaLnBrk="1" hangingPunct="1"/>
            <a:r>
              <a:rPr lang="en-US" sz="3600" kern="0" cap="none" smtClean="0">
                <a:latin typeface="Calibri" pitchFamily="34" charset="0"/>
              </a:rPr>
              <a:t>WHAT IS DIGITAL MAMMOGRAPHY?</a:t>
            </a:r>
            <a:endParaRPr lang="en-US" sz="3600" kern="0" cap="none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928" name="Picture 16" descr="SecurView_DX2"/>
          <p:cNvPicPr>
            <a:picLocks noChangeAspect="1" noChangeArrowheads="1"/>
          </p:cNvPicPr>
          <p:nvPr/>
        </p:nvPicPr>
        <p:blipFill>
          <a:blip r:embed="rId3" cstate="print"/>
          <a:srcRect t="3484" b="4861"/>
          <a:stretch>
            <a:fillRect/>
          </a:stretch>
        </p:blipFill>
        <p:spPr bwMode="auto">
          <a:xfrm>
            <a:off x="685800" y="1981200"/>
            <a:ext cx="4618037" cy="4104563"/>
          </a:xfrm>
          <a:prstGeom prst="roundRect">
            <a:avLst/>
          </a:prstGeom>
          <a:noFill/>
        </p:spPr>
      </p:pic>
      <p:sp>
        <p:nvSpPr>
          <p:cNvPr id="28675" name="Text Box 9"/>
          <p:cNvSpPr txBox="1">
            <a:spLocks noChangeArrowheads="1"/>
          </p:cNvSpPr>
          <p:nvPr/>
        </p:nvSpPr>
        <p:spPr bwMode="auto">
          <a:xfrm>
            <a:off x="313531" y="457200"/>
            <a:ext cx="8264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</a:rPr>
              <a:t>DIGITAL MAMMOGRAPHY</a:t>
            </a:r>
            <a:endParaRPr lang="en-US" sz="3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5378450" y="4267200"/>
            <a:ext cx="2886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Softcopy display</a:t>
            </a:r>
          </a:p>
        </p:txBody>
      </p:sp>
      <p:sp>
        <p:nvSpPr>
          <p:cNvPr id="28677" name="AutoShape 12"/>
          <p:cNvSpPr>
            <a:spLocks noChangeArrowheads="1"/>
          </p:cNvSpPr>
          <p:nvPr/>
        </p:nvSpPr>
        <p:spPr bwMode="auto">
          <a:xfrm>
            <a:off x="4038600" y="2819400"/>
            <a:ext cx="814388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Hologic Proprietary – Educational Training – July 2013 - MISC-01427  Rev 002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Text Box 2"/>
          <p:cNvSpPr txBox="1">
            <a:spLocks noChangeArrowheads="1"/>
          </p:cNvSpPr>
          <p:nvPr/>
        </p:nvSpPr>
        <p:spPr bwMode="auto">
          <a:xfrm>
            <a:off x="1371600" y="5394325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  <a:ea typeface="+mn-ea"/>
              </a:rPr>
              <a:t>MLO Right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  <a:ea typeface="+mn-ea"/>
              </a:rPr>
              <a:t>Digital mammogram</a:t>
            </a:r>
          </a:p>
        </p:txBody>
      </p:sp>
      <p:sp>
        <p:nvSpPr>
          <p:cNvPr id="1335299" name="Text Box 3"/>
          <p:cNvSpPr txBox="1">
            <a:spLocks noChangeArrowheads="1"/>
          </p:cNvSpPr>
          <p:nvPr/>
        </p:nvSpPr>
        <p:spPr bwMode="auto">
          <a:xfrm>
            <a:off x="5410200" y="54102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  <a:ea typeface="+mn-ea"/>
              </a:rPr>
              <a:t>MLO right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  <a:ea typeface="+mn-ea"/>
              </a:rPr>
              <a:t>Screen-film mammogram</a:t>
            </a:r>
          </a:p>
        </p:txBody>
      </p:sp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Improved Image Quality</a:t>
            </a:r>
          </a:p>
        </p:txBody>
      </p:sp>
      <p:pic>
        <p:nvPicPr>
          <p:cNvPr id="29701" name="Picture 5" descr="cc050701selrml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733550"/>
            <a:ext cx="2828925" cy="3678238"/>
          </a:xfrm>
        </p:spPr>
      </p:pic>
      <p:pic>
        <p:nvPicPr>
          <p:cNvPr id="29702" name="Picture 4" descr="cc050701rml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1600200"/>
            <a:ext cx="2905125" cy="3776663"/>
          </a:xfr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Hologic Proprietary – Educational Training – July 2013 - MISC-01427  Rev 002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Improved Image Quality</a:t>
            </a:r>
          </a:p>
        </p:txBody>
      </p:sp>
      <p:pic>
        <p:nvPicPr>
          <p:cNvPr id="30723" name="Picture 2" descr="cc050701sellml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751013"/>
            <a:ext cx="2905125" cy="3578225"/>
          </a:xfrm>
        </p:spPr>
      </p:pic>
      <p:pic>
        <p:nvPicPr>
          <p:cNvPr id="30724" name="Picture 3" descr="cc050701lml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4588" y="1752600"/>
            <a:ext cx="2903537" cy="3576638"/>
          </a:xfrm>
        </p:spPr>
      </p:pic>
      <p:sp>
        <p:nvSpPr>
          <p:cNvPr id="1345540" name="Text Box 4"/>
          <p:cNvSpPr txBox="1">
            <a:spLocks noChangeArrowheads="1"/>
          </p:cNvSpPr>
          <p:nvPr/>
        </p:nvSpPr>
        <p:spPr bwMode="auto">
          <a:xfrm>
            <a:off x="1371600" y="53340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  <a:ea typeface="+mn-ea"/>
              </a:rPr>
              <a:t>MLO Left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  <a:ea typeface="+mn-ea"/>
              </a:rPr>
              <a:t>Digital mammogram</a:t>
            </a:r>
          </a:p>
        </p:txBody>
      </p:sp>
      <p:sp>
        <p:nvSpPr>
          <p:cNvPr id="1345541" name="Text Box 5"/>
          <p:cNvSpPr txBox="1">
            <a:spLocks noChangeArrowheads="1"/>
          </p:cNvSpPr>
          <p:nvPr/>
        </p:nvSpPr>
        <p:spPr bwMode="auto">
          <a:xfrm>
            <a:off x="5410200" y="54102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  <a:ea typeface="+mn-ea"/>
              </a:rPr>
              <a:t>MLO Left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  <a:ea typeface="+mn-ea"/>
              </a:rPr>
              <a:t>Screen-film mammogram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Hologic Proprietary – Educational Training – July 2013 - MISC-01427  Rev 002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lnSpc>
                <a:spcPts val="3820"/>
              </a:lnSpc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Digital Magnification</a:t>
            </a:r>
          </a:p>
        </p:txBody>
      </p:sp>
      <p:pic>
        <p:nvPicPr>
          <p:cNvPr id="31747" name="Picture 3" descr="T124^^_2004-7-27_CC"/>
          <p:cNvPicPr>
            <a:picLocks noChangeAspect="1" noChangeArrowheads="1"/>
          </p:cNvPicPr>
          <p:nvPr/>
        </p:nvPicPr>
        <p:blipFill>
          <a:blip r:embed="rId3" cstate="print">
            <a:lum bright="18000" contrast="18000"/>
          </a:blip>
          <a:srcRect/>
          <a:stretch>
            <a:fillRect/>
          </a:stretch>
        </p:blipFill>
        <p:spPr bwMode="auto">
          <a:xfrm>
            <a:off x="914400" y="1676400"/>
            <a:ext cx="35147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T124^^_2004-7-27_CC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953000" y="1676400"/>
            <a:ext cx="29035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Hologic Proprietary – Educational Training – July 2013 - MISC-01427  Rev 002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Words>744</Words>
  <Application>Microsoft Office PowerPoint</Application>
  <PresentationFormat>On-screen Show (4:3)</PresentationFormat>
  <Paragraphs>98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1_Blank Presentation</vt:lpstr>
      <vt:lpstr>Why Digital Mammography</vt:lpstr>
      <vt:lpstr>PowerPoint Presentation</vt:lpstr>
      <vt:lpstr>WHY DIGITAL MAMMOGRAPHY?</vt:lpstr>
      <vt:lpstr>WHAT IS DIGITAL MAMMOGRAPHY?</vt:lpstr>
      <vt:lpstr>PowerPoint Presentation</vt:lpstr>
      <vt:lpstr>PowerPoint Presentation</vt:lpstr>
      <vt:lpstr>Improved Image Quality</vt:lpstr>
      <vt:lpstr>Improved Image Quality</vt:lpstr>
      <vt:lpstr>Digital Magnification</vt:lpstr>
      <vt:lpstr>Why (name of practice)?</vt:lpstr>
      <vt:lpstr>IMAGE IS EVERYTHING...Especially In Mammography</vt:lpstr>
      <vt:lpstr>PowerPoint Presentation</vt:lpstr>
    </vt:vector>
  </TitlesOfParts>
  <Company>Hologic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Block</dc:creator>
  <cp:lastModifiedBy>Michelson, Sharon</cp:lastModifiedBy>
  <cp:revision>45</cp:revision>
  <dcterms:created xsi:type="dcterms:W3CDTF">2008-08-28T19:37:40Z</dcterms:created>
  <dcterms:modified xsi:type="dcterms:W3CDTF">2013-08-06T18:25:40Z</dcterms:modified>
</cp:coreProperties>
</file>